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5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1" r:id="rId2"/>
    <p:sldMasterId id="2147483686" r:id="rId3"/>
    <p:sldMasterId id="2147483703" r:id="rId4"/>
  </p:sldMasterIdLst>
  <p:notesMasterIdLst>
    <p:notesMasterId r:id="rId23"/>
  </p:notesMasterIdLst>
  <p:sldIdLst>
    <p:sldId id="275" r:id="rId5"/>
    <p:sldId id="284" r:id="rId6"/>
    <p:sldId id="287" r:id="rId7"/>
    <p:sldId id="294" r:id="rId8"/>
    <p:sldId id="295" r:id="rId9"/>
    <p:sldId id="296" r:id="rId10"/>
    <p:sldId id="297" r:id="rId11"/>
    <p:sldId id="285" r:id="rId12"/>
    <p:sldId id="301" r:id="rId13"/>
    <p:sldId id="288" r:id="rId14"/>
    <p:sldId id="300" r:id="rId15"/>
    <p:sldId id="289" r:id="rId16"/>
    <p:sldId id="290" r:id="rId17"/>
    <p:sldId id="291" r:id="rId18"/>
    <p:sldId id="298" r:id="rId19"/>
    <p:sldId id="292" r:id="rId20"/>
    <p:sldId id="293" r:id="rId21"/>
    <p:sldId id="299" r:id="rId22"/>
  </p:sldIdLst>
  <p:sldSz cx="9144000" cy="6858000" type="screen4x3"/>
  <p:notesSz cx="7010400" cy="9296400"/>
  <p:custDataLst>
    <p:tags r:id="rId2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9900"/>
    <a:srgbClr val="9933FF"/>
    <a:srgbClr val="0066FF"/>
    <a:srgbClr val="FFCC00"/>
    <a:srgbClr val="00FF00"/>
    <a:srgbClr val="66FF33"/>
    <a:srgbClr val="990099"/>
    <a:srgbClr val="CC0099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8" autoAdjust="0"/>
    <p:restoredTop sz="98273" autoAdjust="0"/>
  </p:normalViewPr>
  <p:slideViewPr>
    <p:cSldViewPr>
      <p:cViewPr>
        <p:scale>
          <a:sx n="75" d="100"/>
          <a:sy n="75" d="100"/>
        </p:scale>
        <p:origin x="-1080" y="-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t" anchorCtr="0" compatLnSpc="1">
            <a:prstTxWarp prst="textNoShape">
              <a:avLst/>
            </a:prstTxWarp>
          </a:bodyPr>
          <a:lstStyle>
            <a:lvl1pPr defTabSz="947703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8751" y="1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t" anchorCtr="0" compatLnSpc="1">
            <a:prstTxWarp prst="textNoShape">
              <a:avLst/>
            </a:prstTxWarp>
          </a:bodyPr>
          <a:lstStyle>
            <a:lvl1pPr algn="r" defTabSz="947703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698500"/>
            <a:ext cx="4646613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3263" y="4416425"/>
            <a:ext cx="5605462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676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b" anchorCtr="0" compatLnSpc="1">
            <a:prstTxWarp prst="textNoShape">
              <a:avLst/>
            </a:prstTxWarp>
          </a:bodyPr>
          <a:lstStyle>
            <a:lvl1pPr defTabSz="947703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8751" y="8829676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99" tIns="47294" rIns="94599" bIns="47294" numCol="1" anchor="b" anchorCtr="0" compatLnSpc="1">
            <a:prstTxWarp prst="textNoShape">
              <a:avLst/>
            </a:prstTxWarp>
          </a:bodyPr>
          <a:lstStyle>
            <a:lvl1pPr algn="r" defTabSz="947703">
              <a:defRPr sz="1200">
                <a:solidFill>
                  <a:schemeClr val="tx1"/>
                </a:solidFill>
              </a:defRPr>
            </a:lvl1pPr>
          </a:lstStyle>
          <a:p>
            <a:fld id="{7C6C7022-EB6B-479D-84C2-5F4BFD63A7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35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3906" name="Picture 2"/>
          <p:cNvPicPr>
            <a:picLocks noChangeAspect="1" noChangeArrowheads="1"/>
          </p:cNvPicPr>
          <p:nvPr/>
        </p:nvPicPr>
        <p:blipFill>
          <a:blip r:embed="rId4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  <p:sp>
        <p:nvSpPr>
          <p:cNvPr id="3323907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/>
            <a:endParaRPr lang="en-AU" sz="220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323908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/>
            <a:endParaRPr lang="en-AU" sz="220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323909" name="Presentation Title"/>
          <p:cNvSpPr>
            <a:spLocks noGrp="1" noChangeArrowheads="1"/>
          </p:cNvSpPr>
          <p:nvPr>
            <p:ph type="ctrTitle" sz="quarter"/>
            <p:custDataLst>
              <p:tags r:id="rId1"/>
            </p:custDataLst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323910" name="Sub Title"/>
          <p:cNvSpPr>
            <a:spLocks noGrp="1" noChangeArrowheads="1"/>
          </p:cNvSpPr>
          <p:nvPr>
            <p:ph type="subTitle" sz="quarter" idx="1"/>
            <p:custDataLst>
              <p:tags r:id="rId2"/>
            </p:custDataLst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6D44F5-E79F-48BE-9AD2-501C2662E3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36135F-FDDD-4DE1-9698-DFC424C090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80988" y="290513"/>
            <a:ext cx="8832850" cy="5772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847138" y="6662738"/>
            <a:ext cx="296862" cy="174625"/>
          </a:xfrm>
        </p:spPr>
        <p:txBody>
          <a:bodyPr/>
          <a:lstStyle>
            <a:lvl1pPr>
              <a:defRPr/>
            </a:lvl1pPr>
          </a:lstStyle>
          <a:p>
            <a:fld id="{4A6F9C9B-E25A-4777-9CD3-5A39A22470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47138" y="6662738"/>
            <a:ext cx="296862" cy="174625"/>
          </a:xfrm>
        </p:spPr>
        <p:txBody>
          <a:bodyPr/>
          <a:lstStyle>
            <a:lvl1pPr>
              <a:defRPr/>
            </a:lvl1pPr>
          </a:lstStyle>
          <a:p>
            <a:fld id="{51062DCB-C440-495D-8BB3-6798C4B87E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0181" name="Presentation Title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50182" name="Sub 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14749-0C09-4910-A1F5-A5A3B603506F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01F97-6008-4B4C-B88B-C167ED2A0EB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794C6-769E-497A-B7B9-2403A21E998C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F63B5-72AE-464F-A9A3-E7021BDAC63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39E1F-F925-4DB8-BD96-0D0453B6F7CE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34A81C-6C0F-403D-AD43-E01A02E420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CBB88-9416-4035-9387-D91223ADF074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1FC5D-32B5-4989-8267-5B757689587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95959-C50C-410C-99C6-C619BEE5D2C6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E29B1-D664-43AD-9538-78C50C79B795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D23BF-4A1C-4180-8132-C52AD2E722F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4013" y="1293813"/>
            <a:ext cx="8440737" cy="47688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26365-72CB-46AE-B1A5-C158A2D4BC6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9CE4C-70A3-47A3-A258-10365D524C7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5FA17-8322-4C15-89C1-1E09297483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0181" name="Presentation Title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50182" name="Sub 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14749-0C09-4910-A1F5-A5A3B603506F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00AD8F7-7AB2-4E1E-B269-A60B414CD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01F97-6008-4B4C-B88B-C167ED2A0EB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794C6-769E-497A-B7B9-2403A21E998C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F63B5-72AE-464F-A9A3-E7021BDAC63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39E1F-F925-4DB8-BD96-0D0453B6F7CE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CBB88-9416-4035-9387-D91223ADF074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1FC5D-32B5-4989-8267-5B757689587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95959-C50C-410C-99C6-C619BEE5D2C6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E29B1-D664-43AD-9538-78C50C79B795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D23BF-4A1C-4180-8132-C52AD2E722F0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4013" y="1293813"/>
            <a:ext cx="8440737" cy="47688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26365-72CB-46AE-B1A5-C158A2D4BC6A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BC9C40-ACDD-4696-8BAF-E1591320CF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9CE4C-70A3-47A3-A258-10365D524C7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80988" y="290513"/>
            <a:ext cx="8832850" cy="458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013" y="1293813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293813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54013" y="3754438"/>
            <a:ext cx="4143375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754438"/>
            <a:ext cx="4144962" cy="230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5FA17-8322-4C15-89C1-1E09297483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664" b="5989"/>
          <a:stretch>
            <a:fillRect/>
          </a:stretch>
        </p:blipFill>
        <p:spPr bwMode="auto">
          <a:xfrm>
            <a:off x="-12700" y="439738"/>
            <a:ext cx="9156700" cy="5956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0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518275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0181" name="Presentation Title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465138" y="4294188"/>
            <a:ext cx="8218487" cy="588962"/>
          </a:xfrm>
        </p:spPr>
        <p:txBody>
          <a:bodyPr lIns="42616" tIns="41308" rIns="42616" bIns="41308">
            <a:spAutoFit/>
          </a:bodyPr>
          <a:lstStyle>
            <a:lvl1pPr algn="ctr">
              <a:defRPr sz="3400" b="1" noProof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50182" name="Sub 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61963" y="4883150"/>
            <a:ext cx="8223250" cy="530225"/>
          </a:xfrm>
        </p:spPr>
        <p:txBody>
          <a:bodyPr lIns="42616" tIns="41308" rIns="42616" bIns="41308" anchor="ctr">
            <a:spAutoFit/>
          </a:bodyPr>
          <a:lstStyle>
            <a:lvl1pPr marL="0" indent="0" algn="ctr">
              <a:spcBef>
                <a:spcPct val="0"/>
              </a:spcBef>
              <a:buFont typeface="Verdana" pitchFamily="34" charset="0"/>
              <a:buNone/>
              <a:defRPr sz="3000" noProof="1">
                <a:solidFill>
                  <a:schemeClr val="tx2"/>
                </a:solidFill>
              </a:defRPr>
            </a:lvl1pPr>
          </a:lstStyle>
          <a:p>
            <a:r>
              <a:rPr lang="en-US" noProof="1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08C8F-5341-4944-8C08-C55337151DB1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2F140-DF54-452F-8A6F-16F621D78895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3A4B6-F727-4F58-8C5D-DA3CDC7AF962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4143375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3813"/>
            <a:ext cx="4144962" cy="4768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294E5-24D5-4784-90FA-9D8938C98627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4CF70-DF46-4FF1-943D-A4B3B5005743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0A964-0E1F-47D3-97FF-ED30A869558B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FE169-7FAF-40F4-A8E3-2324B924EC2D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CA2EF5-A340-4DDF-A436-81CCDEB02D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A7695-7749-45C5-A962-66E067D6A242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612EF-9E3E-431D-A105-8539A526C0A3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3AED1-3BF2-4C57-A245-D1D18DCF9903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5625" y="290513"/>
            <a:ext cx="2208213" cy="5772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0988" y="290513"/>
            <a:ext cx="6472237" cy="5772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59138-7C8B-4D7E-9F86-43E5ADAAC88F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80988" y="290513"/>
            <a:ext cx="8832850" cy="5772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AF66D-548D-4BFC-81A8-07788C2E3E39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949915-FCCD-4201-B17F-5E699FF9A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D79BEE-ABE3-4DFA-A2B8-7A73756723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0D8D8C-491A-45B9-9276-AAB7EF0EE4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6D90C2-DC34-4582-8C4C-A3220DA74B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9.xml"/><Relationship Id="rId16" Type="http://schemas.openxmlformats.org/officeDocument/2006/relationships/tags" Target="../tags/tag8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43.xml"/><Relationship Id="rId16" Type="http://schemas.openxmlformats.org/officeDocument/2006/relationships/tags" Target="../tags/tag1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ags" Target="../tags/tag10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2882" name="Picture 2" descr="BG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</p:spPr>
      </p:pic>
      <p:sp>
        <p:nvSpPr>
          <p:cNvPr id="3322883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endParaRPr lang="en-US"/>
          </a:p>
        </p:txBody>
      </p:sp>
      <p:sp>
        <p:nvSpPr>
          <p:cNvPr id="3322884" name="Title1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332288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3322886" name="Notes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/>
            <a:endParaRPr lang="en-US" sz="900" noProof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322887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/>
            <a:r>
              <a:rPr lang="en-AU" sz="900" b="1">
                <a:latin typeface="Verdana" pitchFamily="34" charset="0"/>
              </a:rPr>
              <a:t>Vonage Proprietary – For Internal Use Only</a:t>
            </a:r>
          </a:p>
        </p:txBody>
      </p:sp>
      <p:sp>
        <p:nvSpPr>
          <p:cNvPr id="33228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defTabSz="820738" eaLnBrk="0" hangingPunct="0">
              <a:defRPr sz="900" noProof="1">
                <a:latin typeface="Verdana" pitchFamily="34" charset="0"/>
              </a:defRPr>
            </a:lvl1pPr>
          </a:lstStyle>
          <a:p>
            <a:fld id="{8CB697C8-E376-47A5-A14A-DC3B15790DE1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2pPr>
      <a:lvl3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3pPr>
      <a:lvl4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4pPr>
      <a:lvl5pPr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fontAlgn="base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fontAlgn="base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fontAlgn="base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G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rgbClr val="000000"/>
              </a:buClr>
              <a:buFont typeface="Verdana" pitchFamily="34" charset="0"/>
              <a:buChar char="•"/>
              <a:defRPr/>
            </a:pP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052" name="Title1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49158" name="Notes" hidden="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>
              <a:defRPr/>
            </a:pPr>
            <a:endParaRPr lang="en-US" sz="900" noProof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 noProof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B59174E-1C14-4D40-BB16-0D7B89DDB688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hdr="0" ftr="0" dt="0"/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eaLnBrk="0" fontAlgn="base" hangingPunct="0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G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rgbClr val="000000"/>
              </a:buClr>
              <a:buFont typeface="Verdana" pitchFamily="34" charset="0"/>
              <a:buChar char="•"/>
              <a:defRPr/>
            </a:pP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052" name="Title1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49158" name="Notes" hidden="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>
              <a:defRPr/>
            </a:pPr>
            <a:endParaRPr lang="en-US" sz="900" noProof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 noProof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B59174E-1C14-4D40-BB16-0D7B89DDB688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eaLnBrk="0" fontAlgn="base" hangingPunct="0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G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ctangle 3"/>
          <p:cNvSpPr>
            <a:spLocks noChangeArrowheads="1"/>
          </p:cNvSpPr>
          <p:nvPr/>
        </p:nvSpPr>
        <p:spPr bwMode="white">
          <a:xfrm>
            <a:off x="0" y="1030288"/>
            <a:ext cx="9144000" cy="58277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6800" tIns="46800" rIns="46800" bIns="46800"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28" name="Title1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gray">
          <a:xfrm>
            <a:off x="280988" y="290513"/>
            <a:ext cx="88328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293813"/>
            <a:ext cx="8440737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622" tIns="43622" rIns="43622" bIns="436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</a:p>
        </p:txBody>
      </p:sp>
      <p:sp>
        <p:nvSpPr>
          <p:cNvPr id="49158" name="Notes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09550" y="6338888"/>
            <a:ext cx="5772150" cy="139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50" indent="-171450" defTabSz="820738" eaLnBrk="0" fontAlgn="t" hangingPunct="0">
              <a:defRPr/>
            </a:pPr>
            <a:endParaRPr lang="en-US" sz="900" noProof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ltGray">
          <a:xfrm>
            <a:off x="0" y="6578600"/>
            <a:ext cx="9144000" cy="287338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43622" tIns="43622" rIns="43622" bIns="43622" anchor="ctr"/>
          <a:lstStyle/>
          <a:p>
            <a:pPr algn="ctr" defTabSz="852488" eaLnBrk="0" hangingPunct="0">
              <a:defRPr/>
            </a:pPr>
            <a:endParaRPr lang="en-AU" sz="22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7138" y="6662738"/>
            <a:ext cx="296862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41308" rIns="0" bIns="4130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noProof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652F140-DF54-452F-8A6F-16F621D78895}" type="slidenum">
              <a:rPr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6pPr>
      <a:lvl7pPr marL="9144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7pPr>
      <a:lvl8pPr marL="13716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8pPr>
      <a:lvl9pPr marL="1828800" algn="l" defTabSz="820738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ahoma" pitchFamily="34" charset="0"/>
        </a:defRPr>
      </a:lvl9pPr>
    </p:titleStyle>
    <p:bodyStyle>
      <a:lvl1pPr marL="252413" indent="-252413" algn="l" rtl="0" eaLnBrk="0" fontAlgn="base" hangingPunct="0">
        <a:spcBef>
          <a:spcPct val="40000"/>
        </a:spcBef>
        <a:spcAft>
          <a:spcPct val="0"/>
        </a:spcAft>
        <a:buClr>
          <a:schemeClr val="tx1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09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2pPr>
      <a:lvl3pPr marL="981075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arlett" pitchFamily="2" charset="2"/>
        <a:buChar char="8"/>
        <a:defRPr sz="1900">
          <a:solidFill>
            <a:schemeClr val="tx1"/>
          </a:solidFill>
          <a:latin typeface="+mn-lt"/>
        </a:defRPr>
      </a:lvl3pPr>
      <a:lvl4pPr marL="1350963" indent="-1920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sz="1900">
          <a:solidFill>
            <a:schemeClr val="tx1"/>
          </a:solidFill>
          <a:latin typeface="+mn-lt"/>
        </a:defRPr>
      </a:lvl4pPr>
      <a:lvl5pPr marL="2011363" indent="-317500" algn="l" rtl="0" eaLnBrk="0" fontAlgn="base" hangingPunct="0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5pPr>
      <a:lvl6pPr marL="24685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6pPr>
      <a:lvl7pPr marL="29257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7pPr>
      <a:lvl8pPr marL="33829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8pPr>
      <a:lvl9pPr marL="3840163" indent="-317500" algn="l" rtl="0" fontAlgn="base">
        <a:spcBef>
          <a:spcPct val="0"/>
        </a:spcBef>
        <a:spcAft>
          <a:spcPct val="0"/>
        </a:spcAft>
        <a:buClr>
          <a:srgbClr val="FFFF66"/>
        </a:buClr>
        <a:buFont typeface="Marlett" pitchFamily="2" charset="2"/>
        <a:buChar char="8"/>
        <a:defRPr sz="2200">
          <a:solidFill>
            <a:schemeClr val="bg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FraudandAbuseTeam-vb@vonage.com" TargetMode="Externa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ChangeArrowheads="1"/>
          </p:cNvSpPr>
          <p:nvPr/>
        </p:nvSpPr>
        <p:spPr bwMode="auto">
          <a:xfrm>
            <a:off x="461963" y="4628707"/>
            <a:ext cx="8223250" cy="1037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614" tIns="41306" rIns="42614" bIns="41306" anchor="ctr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3000" noProof="1">
                <a:latin typeface="Times New Roman" pitchFamily="18" charset="0"/>
                <a:cs typeface="Times New Roman" pitchFamily="18" charset="0"/>
              </a:rPr>
              <a:t>Customer Care April Results &amp; Accomplishments</a:t>
            </a:r>
          </a:p>
          <a:p>
            <a:pPr algn="ctr">
              <a:buClr>
                <a:schemeClr val="tx1"/>
              </a:buClr>
            </a:pPr>
            <a:endParaRPr lang="en-US" sz="3000" noProof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5" name="Rectangle 60"/>
          <p:cNvSpPr>
            <a:spLocks noChangeArrowheads="1"/>
          </p:cNvSpPr>
          <p:nvPr/>
        </p:nvSpPr>
        <p:spPr bwMode="ltGray">
          <a:xfrm>
            <a:off x="0" y="1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</p:spPr>
        <p:txBody>
          <a:bodyPr wrap="none" lIns="43620" tIns="43620" rIns="43620" bIns="43620" anchor="ctr"/>
          <a:lstStyle/>
          <a:p>
            <a:pPr algn="ctr"/>
            <a:endParaRPr lang="en-US"/>
          </a:p>
        </p:txBody>
      </p:sp>
      <p:sp>
        <p:nvSpPr>
          <p:cNvPr id="13316" name="Rectangle 64"/>
          <p:cNvSpPr>
            <a:spLocks noChangeArrowheads="1"/>
          </p:cNvSpPr>
          <p:nvPr/>
        </p:nvSpPr>
        <p:spPr bwMode="ltGray">
          <a:xfrm>
            <a:off x="0" y="6518276"/>
            <a:ext cx="9144000" cy="339725"/>
          </a:xfrm>
          <a:prstGeom prst="rect">
            <a:avLst/>
          </a:prstGeom>
          <a:solidFill>
            <a:srgbClr val="0066CC"/>
          </a:solidFill>
          <a:ln w="19050">
            <a:noFill/>
            <a:miter lim="800000"/>
            <a:headEnd/>
            <a:tailEnd/>
          </a:ln>
        </p:spPr>
        <p:txBody>
          <a:bodyPr wrap="none" lIns="43620" tIns="43620" rIns="43620" bIns="43620" anchor="ctr"/>
          <a:lstStyle/>
          <a:p>
            <a:pPr algn="ctr"/>
            <a:endParaRPr lang="en-US"/>
          </a:p>
        </p:txBody>
      </p:sp>
      <p:sp>
        <p:nvSpPr>
          <p:cNvPr id="13317" name="Title1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336676" y="4371975"/>
            <a:ext cx="70072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67108" bIns="0" anchor="ctr"/>
          <a:lstStyle/>
          <a:p>
            <a:pPr algn="ctr" defTabSz="820703"/>
            <a:r>
              <a:rPr lang="en-US" dirty="0">
                <a:solidFill>
                  <a:schemeClr val="tx2"/>
                </a:solidFill>
              </a:rPr>
              <a:t>Churn Reduction and Retention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Carol Trimmer and Rob Sutton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5/18/2010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318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0364"/>
            <a:ext cx="9144000" cy="61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0" name="Rectangle 69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38498" rIns="0" bIns="38498" anchor="ctr"/>
          <a:lstStyle/>
          <a:p>
            <a:pPr marL="380984" lvl="1" defTabSz="763555"/>
            <a:r>
              <a:rPr lang="en-US" sz="700" dirty="0" smtClean="0"/>
              <a:t>     Vonage </a:t>
            </a:r>
            <a:r>
              <a:rPr lang="en-US" sz="700" dirty="0"/>
              <a:t>Holdings Corp. Proprietary &amp; Confidential</a:t>
            </a:r>
            <a:endParaRPr lang="en-US" sz="700" noProof="1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gray">
          <a:xfrm>
            <a:off x="1588" y="4030663"/>
            <a:ext cx="91440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67111" bIns="0" numCol="1" anchor="ctr" anchorCtr="0" compatLnSpc="1">
            <a:prstTxWarp prst="textNoShape">
              <a:avLst/>
            </a:prstTxWarp>
          </a:bodyPr>
          <a:lstStyle/>
          <a:p>
            <a:pPr lvl="1" defTabSz="820738"/>
            <a:r>
              <a:rPr lang="en-US" sz="4400" kern="0" dirty="0" smtClean="0">
                <a:latin typeface="Impact" panose="020B0806030902050204" pitchFamily="34" charset="0"/>
                <a:ea typeface="+mj-ea"/>
                <a:cs typeface="+mj-cs"/>
              </a:rPr>
              <a:t>On-Call fraud Procedures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96200" y="6096000"/>
            <a:ext cx="98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02/25/16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 Your Investigation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81001" y="1371600"/>
            <a:ext cx="3505199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You will begin you investigation by looking at the account registration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Compare the IP addresses of the registered devices with the alert.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Look for duplicate SIP IDs and suspicious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08C8F-5341-4944-8C08-C55337151DB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47800"/>
            <a:ext cx="4908550" cy="4724399"/>
          </a:xfrm>
        </p:spPr>
      </p:pic>
    </p:spTree>
    <p:extLst>
      <p:ext uri="{BB962C8B-B14F-4D97-AF65-F5344CB8AC3E}">
        <p14:creationId xmlns:p14="http://schemas.microsoft.com/office/powerpoint/2010/main" val="10313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 Your Investigation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81001" y="1371600"/>
            <a:ext cx="3505199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You will begin you investigation by looking at the account registration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Compare the IP addresses of the registered devices with the alert.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Look for duplicate SIP IDs and suspicious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08C8F-5341-4944-8C08-C55337151DB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47800"/>
            <a:ext cx="4908550" cy="4724399"/>
          </a:xfrm>
        </p:spPr>
      </p:pic>
    </p:spTree>
    <p:extLst>
      <p:ext uri="{BB962C8B-B14F-4D97-AF65-F5344CB8AC3E}">
        <p14:creationId xmlns:p14="http://schemas.microsoft.com/office/powerpoint/2010/main" val="40920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continued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3379787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you will need to bring up the call logs of the extension that set off the Alert.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the call logs for the destination number or the terminated number.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 close attention to the amount of times the same number was called and the duration of those calls.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47799"/>
            <a:ext cx="4908550" cy="485618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C9C40-ACDD-4696-8BAF-E1591320CFE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continued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293813"/>
            <a:ext cx="3151187" cy="4768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next step is to bring up the log analyzer for the call triggering the alert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Make note of the User Agent and Initiator Address which will tell you the device used to place the call and where the calls sourced from.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this information is copied and pasted into the Fraud Template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C9C40-ACDD-4696-8BAF-E1591320CFE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47800"/>
            <a:ext cx="5130538" cy="4876800"/>
          </a:xfrm>
          <a:noFill/>
        </p:spPr>
      </p:pic>
    </p:spTree>
    <p:extLst>
      <p:ext uri="{BB962C8B-B14F-4D97-AF65-F5344CB8AC3E}">
        <p14:creationId xmlns:p14="http://schemas.microsoft.com/office/powerpoint/2010/main" val="28718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continued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 IP address look up tool (like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infosniper.net or iplocation.net)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look up the IP address of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Initiator User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Agent. Pay close attention to where these calls were place from.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also want to run an MTR to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Initiator User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 IP address. Look for signs of high latency, jitter, or packet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93813"/>
            <a:ext cx="4495800" cy="23082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3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789635"/>
            <a:ext cx="4543108" cy="255532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C9C40-ACDD-4696-8BAF-E1591320CFE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Fraud Template Example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066800"/>
            <a:ext cx="4724400" cy="5490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262535"/>
            <a:ext cx="4038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Change the Fraud Type according to the alert you receive, i.e. Root, Domestic, Vonage, or Spending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Make sure your previous call example is at least 2 weeks prior to the current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Provide adequate explanation and supporting screenshots within the findings section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This template can also be used for investigations that you determine to be Fraud.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2"/>
                </a:solidFill>
              </a:rPr>
              <a:t>Using this template ensures that you have gathered sufficient data and are more likely to identify investigations correctly. 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b="1" dirty="0" smtClean="0">
                <a:solidFill>
                  <a:schemeClr val="bg2"/>
                </a:solidFill>
              </a:rPr>
              <a:t>**Please note: </a:t>
            </a:r>
            <a:r>
              <a:rPr lang="en-US" sz="1400" dirty="0" smtClean="0">
                <a:solidFill>
                  <a:schemeClr val="bg2"/>
                </a:solidFill>
              </a:rPr>
              <a:t>if you do not use this template and the information you provide is not adequate we will take ownership of your on call case to do a proper investigation. This mean you will not get paid for that case.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continued …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now want to look at the call logs again. This time look at calls made at least 2 weeks back from the same extension.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once again bring up the Log Analyzer from one of these earlier calls.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information here to the information from the Log Analyzer that set off the Alert.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to see if these calls were from a different device, at a different IP address.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Device and IP address are the same and there was high latency, jitter, or  packet loss this more than likely is a False Positive Alert.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Device is different and the location of the IP addresses are far and seem to be suspicious then this could potentially be a Fraud.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62DCB-C440-495D-8BB3-6798C4B87E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to investigate.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after your research you are unclear whether the calls were Fraudulent or not.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attempt to call the Account Super User to verify.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attempt to place a call to the user on the extension.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calls were international check the account to see if there is a history of making these types of calls.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 out to your Supervisor or a Fraud SME.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Helpful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trackandtrace.com/country-codes.html -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long list of countries and corresponding country codes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411.com, whitepages.com, fonefinder.net – phone number lookup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Whois.domaintools.com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dnsstuff.com/tools – one stop site for a host of tools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8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VoIP Fraud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VoIP fraud can be defined as the unauthorized use of paid communication services charged to someone who isn't expecting it, whether that is the service provider or the customer.</a:t>
            </a:r>
          </a:p>
          <a:p>
            <a:r>
              <a:rPr lang="en-US" dirty="0"/>
              <a:t>The fraudster looks for a vulnerable (usually publically available) VoIP device, once they have detected one they usually can acquire the SIP credentials for the device.</a:t>
            </a:r>
          </a:p>
          <a:p>
            <a:r>
              <a:rPr lang="en-US" dirty="0"/>
              <a:t>The Fraudster enters into an agreement with a local exchange telephone carriers in rural areas they then inflate the volume of incoming calls to their network, and make a percentage of the profit off the fees paid.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4A81C-6C0F-403D-AD43-E01A02E4202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4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Types Of Alerts 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Root Alert 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rated calls that are being charged to the account or Vonage is being charged for the routing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Domestic Alert 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happens with concurrent calls to any of the 48 states that are not usually rated (Alaska &amp; Hawaii)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Vonage Alert 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Carrier Alert which usually has very little info and commonly consists of calls to blacklisted destinations or numbers.</a:t>
            </a: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Spending Alert</a:t>
            </a: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spending for that account exceeds the set limits of either $300 or $500 (treat as a root alert)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Root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6111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Root Alerts are generated by calls exceeding account thresholds or are calls that either the customer or Vonage is being charged for.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599"/>
            <a:ext cx="8534400" cy="39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Domestic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6873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Domestic Alerts are generated by domestic calls exceeding account thresholds and is often triggered as a result of network conditions. However, be on the lookout as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autodialers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PBX’s may also be the culprit either with or without the account holders knowledge. Example:   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9" y="2981262"/>
            <a:ext cx="8821382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Vonage or Manual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6873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Vonage Alerts are generated upon discovery of calling patterns to undefined, blocked, or regions high in fraudulent activity. Example:   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7467600" cy="45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Spending Alert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293813"/>
            <a:ext cx="8440737" cy="53498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Spending Alerts are generated when charges exceed an account threshold. Example:   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6649378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Investigation Steps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Fraud alert comes to the On-Call phone forward that email to yourself in Outlook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Outlook “Reply All” (Potential Fraud &amp; CCare On-Call 1) with “Investigating”. Make sure your reply includes your Outlook signature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Account and see if a ticket was created in Salesforce if not create one. Insure you change case owner to On-Call and place your name in the Tier 2 Rep field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 body of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and paste them into the Salesforce Description, be sure to include the type of Fraud Alert i.e.: Root, Domestic, Vonage, or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Spending.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Thoroughly investigate the potential Fraud and make your determination whether it’s a False-Positive or Fraud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Outlook “Reply All” to the Alert with your investigation notes. (see examples below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your salesforce ticket with your investigation notes in the “Log Call” section change Problem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to “Fraud Alert” and Problem Code II to reflect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 or Fraud. Make sure case owner is set to On-Call and your name is in the Tier 2 Rep field or you will not be paid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Ticket “Resolved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an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to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FraudandAbuseTeam-vb@vonage.com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actual Frauds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day so the total charges can be calculated.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Impact" panose="020B0806030902050204" pitchFamily="34" charset="0"/>
              </a:rPr>
              <a:t>Fraud Template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14749-0C09-4910-A1F5-A5A3B603506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1066800"/>
            <a:ext cx="4978400" cy="54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1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" val="Bosto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Presentation &amp;Title:"/>
  <p:tag name="FILL" val="true"/>
  <p:tag name="OPTIONAL" val="false"/>
  <p:tag name="NAME" val="Presentation Title"/>
  <p:tag name="HEIGHT" val="1"/>
  <p:tag name="INDENTED" val="false"/>
  <p:tag name="CAPTION HEIGH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2"/>
  <p:tag name="MULTI-LINE" val="true"/>
  <p:tag name="TEXT" val="Presentation &amp;Subtitle:"/>
  <p:tag name="FILL" val="true"/>
  <p:tag name="OPTIONAL" val="true"/>
  <p:tag name="NAME" val="Sub Title"/>
  <p:tag name="HEIGHT" val="5"/>
  <p:tag name="INDENTED" val="false"/>
  <p:tag name="CAPTION HE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1"/>
  <p:tag name="MULTI-LINE" val="false"/>
  <p:tag name="TEXT" val="Action Title:"/>
  <p:tag name="FILL" val="true"/>
  <p:tag name="OPTIONAL" val="false"/>
  <p:tag name="NAME" val="Title1"/>
  <p:tag name="HEIGHT" val="1"/>
  <p:tag name="INDENTED" val="false"/>
  <p:tag name="CAPTION HE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DER" val="3"/>
  <p:tag name="MULTI-LINE" val="true"/>
  <p:tag name="TEXT" val="&amp;Notes and Sources:"/>
  <p:tag name="FILL" val="false"/>
  <p:tag name="OPTIONAL" val="true"/>
  <p:tag name="NAME" val="Notes"/>
  <p:tag name="HEIGHT" val="5"/>
  <p:tag name="INDENTED" val="false"/>
  <p:tag name="CAPTION HEIGHT" val="2"/>
</p:tagLst>
</file>

<file path=ppt/theme/theme1.xml><?xml version="1.0" encoding="utf-8"?>
<a:theme xmlns:a="http://schemas.openxmlformats.org/drawingml/2006/main" name="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Vona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Vona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Vonag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04800" marR="0" indent="-304800" algn="l" defTabSz="914400" rtl="0" eaLnBrk="1" fontAlgn="base" latinLnBrk="0" hangingPunct="1">
          <a:lnSpc>
            <a:spcPct val="80000"/>
          </a:lnSpc>
          <a:spcBef>
            <a:spcPct val="40000"/>
          </a:spcBef>
          <a:spcAft>
            <a:spcPct val="0"/>
          </a:spcAft>
          <a:buClr>
            <a:schemeClr val="tx1"/>
          </a:buClr>
          <a:buSzTx/>
          <a:buFont typeface="Verdana" pitchFamily="34" charset="0"/>
          <a:buChar char="•"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Vonage">
  <a:themeElements>
    <a:clrScheme name="Vonage 10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99CCFF"/>
      </a:accent1>
      <a:accent2>
        <a:srgbClr val="FE7500"/>
      </a:accent2>
      <a:accent3>
        <a:srgbClr val="D5D5D5"/>
      </a:accent3>
      <a:accent4>
        <a:srgbClr val="000000"/>
      </a:accent4>
      <a:accent5>
        <a:srgbClr val="CAE2FF"/>
      </a:accent5>
      <a:accent6>
        <a:srgbClr val="E66900"/>
      </a:accent6>
      <a:hlink>
        <a:srgbClr val="000000"/>
      </a:hlink>
      <a:folHlink>
        <a:srgbClr val="0066C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on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n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8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FE433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7CF2D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9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0066CC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AAB8E2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nage 10">
        <a:dk1>
          <a:srgbClr val="000000"/>
        </a:dk1>
        <a:lt1>
          <a:srgbClr val="B2B2B2"/>
        </a:lt1>
        <a:dk2>
          <a:srgbClr val="FFFFFF"/>
        </a:dk2>
        <a:lt2>
          <a:srgbClr val="000000"/>
        </a:lt2>
        <a:accent1>
          <a:srgbClr val="99CCFF"/>
        </a:accent1>
        <a:accent2>
          <a:srgbClr val="FE7500"/>
        </a:accent2>
        <a:accent3>
          <a:srgbClr val="D5D5D5"/>
        </a:accent3>
        <a:accent4>
          <a:srgbClr val="000000"/>
        </a:accent4>
        <a:accent5>
          <a:srgbClr val="CAE2FF"/>
        </a:accent5>
        <a:accent6>
          <a:srgbClr val="E66900"/>
        </a:accent6>
        <a:hlink>
          <a:srgbClr val="0000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41012</TotalTime>
  <Words>1227</Words>
  <Application>Microsoft Office PowerPoint</Application>
  <PresentationFormat>On-screen Show (4:3)</PresentationFormat>
  <Paragraphs>107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Vonage</vt:lpstr>
      <vt:lpstr>1_Vonage</vt:lpstr>
      <vt:lpstr>2_Vonage</vt:lpstr>
      <vt:lpstr>3_Vonage</vt:lpstr>
      <vt:lpstr>PowerPoint Presentation</vt:lpstr>
      <vt:lpstr>VoIP Fraud</vt:lpstr>
      <vt:lpstr>Types Of Alerts </vt:lpstr>
      <vt:lpstr>Root Alert</vt:lpstr>
      <vt:lpstr>Domestic Alert</vt:lpstr>
      <vt:lpstr>Vonage or Manual Alert</vt:lpstr>
      <vt:lpstr>Spending Alert</vt:lpstr>
      <vt:lpstr>Investigation Steps</vt:lpstr>
      <vt:lpstr>Fraud Template</vt:lpstr>
      <vt:lpstr>Begin Your Investigation </vt:lpstr>
      <vt:lpstr>Begin Your Investigation </vt:lpstr>
      <vt:lpstr>Investigation continued …</vt:lpstr>
      <vt:lpstr>Investigation continued …</vt:lpstr>
      <vt:lpstr>Investigation continued …</vt:lpstr>
      <vt:lpstr>Fraud Template Example</vt:lpstr>
      <vt:lpstr>Investigation continued …</vt:lpstr>
      <vt:lpstr>Other ways to investigate.</vt:lpstr>
      <vt:lpstr>Other Helpful Tools</vt:lpstr>
    </vt:vector>
  </TitlesOfParts>
  <Company>Vonage Holdings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REVENUE ASSURANCE UPDATES FOR MARCH ‘06</dc:title>
  <dc:creator>Vonage</dc:creator>
  <cp:lastModifiedBy>Todd Millikin</cp:lastModifiedBy>
  <cp:revision>2031</cp:revision>
  <cp:lastPrinted>2013-06-10T14:11:15Z</cp:lastPrinted>
  <dcterms:created xsi:type="dcterms:W3CDTF">2006-04-04T15:51:34Z</dcterms:created>
  <dcterms:modified xsi:type="dcterms:W3CDTF">2016-03-03T19:43:53Z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umberOfSlides">
    <vt:i4>184</vt:i4>
  </property>
  <property fmtid="{D5CDD505-2E9C-101B-9397-08002B2CF9AE}" pid="3" name="RevisionCount">
    <vt:i4>48</vt:i4>
  </property>
</Properties>
</file>